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0833E0-3EAF-4FE2-9565-710581B9977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C9DCA3F-6E2C-4F8C-8B28-9067784AA7DF}">
      <dgm:prSet/>
      <dgm:spPr/>
      <dgm:t>
        <a:bodyPr/>
        <a:lstStyle/>
        <a:p>
          <a:r>
            <a:rPr lang="bs-Latn-BA" dirty="0"/>
            <a:t>Nastava se odvija u dvije smjene </a:t>
          </a:r>
          <a:endParaRPr lang="en-US" dirty="0"/>
        </a:p>
      </dgm:t>
    </dgm:pt>
    <dgm:pt modelId="{0166DEDD-797A-447E-BED9-96BCE21BBC59}" type="parTrans" cxnId="{7C5EED64-52B5-4C2D-9D1D-78D3FB034F44}">
      <dgm:prSet/>
      <dgm:spPr/>
      <dgm:t>
        <a:bodyPr/>
        <a:lstStyle/>
        <a:p>
          <a:endParaRPr lang="en-US"/>
        </a:p>
      </dgm:t>
    </dgm:pt>
    <dgm:pt modelId="{B686CF72-6567-4E49-97D5-92F649755AC1}" type="sibTrans" cxnId="{7C5EED64-52B5-4C2D-9D1D-78D3FB034F44}">
      <dgm:prSet/>
      <dgm:spPr/>
      <dgm:t>
        <a:bodyPr/>
        <a:lstStyle/>
        <a:p>
          <a:endParaRPr lang="en-US"/>
        </a:p>
      </dgm:t>
    </dgm:pt>
    <dgm:pt modelId="{DFA9DD65-27E3-4EB3-9DCC-7B50FE435E4D}">
      <dgm:prSet/>
      <dgm:spPr/>
      <dgm:t>
        <a:bodyPr/>
        <a:lstStyle/>
        <a:p>
          <a:r>
            <a:rPr lang="en-US"/>
            <a:t>N</a:t>
          </a:r>
          <a:r>
            <a:rPr lang="bs-Latn-BA"/>
            <a:t>acionalni i međunarodni IB program</a:t>
          </a:r>
          <a:endParaRPr lang="en-US"/>
        </a:p>
      </dgm:t>
    </dgm:pt>
    <dgm:pt modelId="{925E5A71-8143-4BCC-A717-220FC3099CA8}" type="parTrans" cxnId="{FE047EF9-711E-4C47-ACAE-2E4048E430AF}">
      <dgm:prSet/>
      <dgm:spPr/>
      <dgm:t>
        <a:bodyPr/>
        <a:lstStyle/>
        <a:p>
          <a:endParaRPr lang="en-US"/>
        </a:p>
      </dgm:t>
    </dgm:pt>
    <dgm:pt modelId="{71006198-9072-4795-B93F-5BB57F9F9523}" type="sibTrans" cxnId="{FE047EF9-711E-4C47-ACAE-2E4048E430AF}">
      <dgm:prSet/>
      <dgm:spPr/>
      <dgm:t>
        <a:bodyPr/>
        <a:lstStyle/>
        <a:p>
          <a:endParaRPr lang="en-US"/>
        </a:p>
      </dgm:t>
    </dgm:pt>
    <dgm:pt modelId="{398BEA52-45FB-43D8-99F6-B25AACF50D15}">
      <dgm:prSet/>
      <dgm:spPr/>
      <dgm:t>
        <a:bodyPr/>
        <a:lstStyle/>
        <a:p>
          <a:r>
            <a:rPr lang="bs-Latn-BA" dirty="0"/>
            <a:t>Upis u škol</a:t>
          </a:r>
          <a:r>
            <a:rPr lang="en-US" dirty="0"/>
            <a:t>u:</a:t>
          </a:r>
          <a:r>
            <a:rPr lang="bs-Latn-BA" dirty="0"/>
            <a:t> preko online platforme; učenici </a:t>
          </a:r>
          <a:r>
            <a:rPr lang="bs-Latn-BA" dirty="0" smtClean="0"/>
            <a:t>biraju područje već pri upisu </a:t>
          </a:r>
          <a:endParaRPr lang="en-US" dirty="0"/>
        </a:p>
      </dgm:t>
    </dgm:pt>
    <dgm:pt modelId="{347FE409-ED63-4DD3-BF8D-7881A136B05C}" type="parTrans" cxnId="{1B2AFE15-8240-4F13-B5FF-ED2FCDF04A7A}">
      <dgm:prSet/>
      <dgm:spPr/>
      <dgm:t>
        <a:bodyPr/>
        <a:lstStyle/>
        <a:p>
          <a:endParaRPr lang="en-US"/>
        </a:p>
      </dgm:t>
    </dgm:pt>
    <dgm:pt modelId="{D837A0F6-F75A-4AB8-AC5B-08CC68E5A553}" type="sibTrans" cxnId="{1B2AFE15-8240-4F13-B5FF-ED2FCDF04A7A}">
      <dgm:prSet/>
      <dgm:spPr/>
      <dgm:t>
        <a:bodyPr/>
        <a:lstStyle/>
        <a:p>
          <a:endParaRPr lang="en-US"/>
        </a:p>
      </dgm:t>
    </dgm:pt>
    <dgm:pt modelId="{0D256FA5-7302-41FD-BE30-958550D6EA4C}" type="pres">
      <dgm:prSet presAssocID="{B10833E0-3EAF-4FE2-9565-710581B9977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DFB87E9-A199-4C3E-B222-B66BC003474F}" type="pres">
      <dgm:prSet presAssocID="{6C9DCA3F-6E2C-4F8C-8B28-9067784AA7D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2BB263-DA75-4392-AECF-90F64333BBDA}" type="pres">
      <dgm:prSet presAssocID="{B686CF72-6567-4E49-97D5-92F649755AC1}" presName="spacer" presStyleCnt="0"/>
      <dgm:spPr/>
    </dgm:pt>
    <dgm:pt modelId="{AF3ACF25-4F67-41B2-9D78-2EB0E7674C23}" type="pres">
      <dgm:prSet presAssocID="{DFA9DD65-27E3-4EB3-9DCC-7B50FE435E4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825224-8E4A-4079-A1AE-5EF695096DEB}" type="pres">
      <dgm:prSet presAssocID="{71006198-9072-4795-B93F-5BB57F9F9523}" presName="spacer" presStyleCnt="0"/>
      <dgm:spPr/>
    </dgm:pt>
    <dgm:pt modelId="{6F32A723-6D3F-41CD-8553-77E825A09E24}" type="pres">
      <dgm:prSet presAssocID="{398BEA52-45FB-43D8-99F6-B25AACF50D1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496D015-24B8-4F71-9FED-44EF57F8204E}" type="presOf" srcId="{6C9DCA3F-6E2C-4F8C-8B28-9067784AA7DF}" destId="{EDFB87E9-A199-4C3E-B222-B66BC003474F}" srcOrd="0" destOrd="0" presId="urn:microsoft.com/office/officeart/2005/8/layout/vList2"/>
    <dgm:cxn modelId="{7C5EED64-52B5-4C2D-9D1D-78D3FB034F44}" srcId="{B10833E0-3EAF-4FE2-9565-710581B99772}" destId="{6C9DCA3F-6E2C-4F8C-8B28-9067784AA7DF}" srcOrd="0" destOrd="0" parTransId="{0166DEDD-797A-447E-BED9-96BCE21BBC59}" sibTransId="{B686CF72-6567-4E49-97D5-92F649755AC1}"/>
    <dgm:cxn modelId="{FE047EF9-711E-4C47-ACAE-2E4048E430AF}" srcId="{B10833E0-3EAF-4FE2-9565-710581B99772}" destId="{DFA9DD65-27E3-4EB3-9DCC-7B50FE435E4D}" srcOrd="1" destOrd="0" parTransId="{925E5A71-8143-4BCC-A717-220FC3099CA8}" sibTransId="{71006198-9072-4795-B93F-5BB57F9F9523}"/>
    <dgm:cxn modelId="{1B2AFE15-8240-4F13-B5FF-ED2FCDF04A7A}" srcId="{B10833E0-3EAF-4FE2-9565-710581B99772}" destId="{398BEA52-45FB-43D8-99F6-B25AACF50D15}" srcOrd="2" destOrd="0" parTransId="{347FE409-ED63-4DD3-BF8D-7881A136B05C}" sibTransId="{D837A0F6-F75A-4AB8-AC5B-08CC68E5A553}"/>
    <dgm:cxn modelId="{BBBC705A-EA94-4666-A3F8-CD64301E7239}" type="presOf" srcId="{B10833E0-3EAF-4FE2-9565-710581B99772}" destId="{0D256FA5-7302-41FD-BE30-958550D6EA4C}" srcOrd="0" destOrd="0" presId="urn:microsoft.com/office/officeart/2005/8/layout/vList2"/>
    <dgm:cxn modelId="{1296B666-9FBF-44A4-BAFB-47D00C8AAC73}" type="presOf" srcId="{398BEA52-45FB-43D8-99F6-B25AACF50D15}" destId="{6F32A723-6D3F-41CD-8553-77E825A09E24}" srcOrd="0" destOrd="0" presId="urn:microsoft.com/office/officeart/2005/8/layout/vList2"/>
    <dgm:cxn modelId="{EEBCC670-DBD7-4CA9-A3F5-310170A1C637}" type="presOf" srcId="{DFA9DD65-27E3-4EB3-9DCC-7B50FE435E4D}" destId="{AF3ACF25-4F67-41B2-9D78-2EB0E7674C23}" srcOrd="0" destOrd="0" presId="urn:microsoft.com/office/officeart/2005/8/layout/vList2"/>
    <dgm:cxn modelId="{52A9E52F-703D-465F-ACF4-CDCE5D51C179}" type="presParOf" srcId="{0D256FA5-7302-41FD-BE30-958550D6EA4C}" destId="{EDFB87E9-A199-4C3E-B222-B66BC003474F}" srcOrd="0" destOrd="0" presId="urn:microsoft.com/office/officeart/2005/8/layout/vList2"/>
    <dgm:cxn modelId="{6C85B302-BE86-4563-9AB5-03D88760325F}" type="presParOf" srcId="{0D256FA5-7302-41FD-BE30-958550D6EA4C}" destId="{BA2BB263-DA75-4392-AECF-90F64333BBDA}" srcOrd="1" destOrd="0" presId="urn:microsoft.com/office/officeart/2005/8/layout/vList2"/>
    <dgm:cxn modelId="{8F65786C-BA90-4A98-B828-4744846F7DA4}" type="presParOf" srcId="{0D256FA5-7302-41FD-BE30-958550D6EA4C}" destId="{AF3ACF25-4F67-41B2-9D78-2EB0E7674C23}" srcOrd="2" destOrd="0" presId="urn:microsoft.com/office/officeart/2005/8/layout/vList2"/>
    <dgm:cxn modelId="{6622687E-ADC7-4815-B4D0-C2604CA7640F}" type="presParOf" srcId="{0D256FA5-7302-41FD-BE30-958550D6EA4C}" destId="{6B825224-8E4A-4079-A1AE-5EF695096DEB}" srcOrd="3" destOrd="0" presId="urn:microsoft.com/office/officeart/2005/8/layout/vList2"/>
    <dgm:cxn modelId="{B3E97BE3-CC42-4733-8A78-848BC34E146B}" type="presParOf" srcId="{0D256FA5-7302-41FD-BE30-958550D6EA4C}" destId="{6F32A723-6D3F-41CD-8553-77E825A09E2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FB87E9-A199-4C3E-B222-B66BC003474F}">
      <dsp:nvSpPr>
        <dsp:cNvPr id="0" name=""/>
        <dsp:cNvSpPr/>
      </dsp:nvSpPr>
      <dsp:spPr>
        <a:xfrm>
          <a:off x="0" y="297443"/>
          <a:ext cx="6451943" cy="12314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3100" kern="1200" dirty="0"/>
            <a:t>Nastava se odvija u dvije smjene </a:t>
          </a:r>
          <a:endParaRPr lang="en-US" sz="3100" kern="1200" dirty="0"/>
        </a:p>
      </dsp:txBody>
      <dsp:txXfrm>
        <a:off x="60116" y="357559"/>
        <a:ext cx="6331711" cy="1111247"/>
      </dsp:txXfrm>
    </dsp:sp>
    <dsp:sp modelId="{AF3ACF25-4F67-41B2-9D78-2EB0E7674C23}">
      <dsp:nvSpPr>
        <dsp:cNvPr id="0" name=""/>
        <dsp:cNvSpPr/>
      </dsp:nvSpPr>
      <dsp:spPr>
        <a:xfrm>
          <a:off x="0" y="1618203"/>
          <a:ext cx="6451943" cy="1231479"/>
        </a:xfrm>
        <a:prstGeom prst="roundRect">
          <a:avLst/>
        </a:prstGeom>
        <a:solidFill>
          <a:schemeClr val="accent2">
            <a:hueOff val="-661686"/>
            <a:satOff val="746"/>
            <a:lumOff val="1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/>
            <a:t>N</a:t>
          </a:r>
          <a:r>
            <a:rPr lang="bs-Latn-BA" sz="3100" kern="1200"/>
            <a:t>acionalni i međunarodni IB program</a:t>
          </a:r>
          <a:endParaRPr lang="en-US" sz="3100" kern="1200"/>
        </a:p>
      </dsp:txBody>
      <dsp:txXfrm>
        <a:off x="60116" y="1678319"/>
        <a:ext cx="6331711" cy="1111247"/>
      </dsp:txXfrm>
    </dsp:sp>
    <dsp:sp modelId="{6F32A723-6D3F-41CD-8553-77E825A09E24}">
      <dsp:nvSpPr>
        <dsp:cNvPr id="0" name=""/>
        <dsp:cNvSpPr/>
      </dsp:nvSpPr>
      <dsp:spPr>
        <a:xfrm>
          <a:off x="0" y="2938963"/>
          <a:ext cx="6451943" cy="1231479"/>
        </a:xfrm>
        <a:prstGeom prst="roundRect">
          <a:avLst/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3100" kern="1200" dirty="0"/>
            <a:t>Upis u škol</a:t>
          </a:r>
          <a:r>
            <a:rPr lang="en-US" sz="3100" kern="1200" dirty="0"/>
            <a:t>u:</a:t>
          </a:r>
          <a:r>
            <a:rPr lang="bs-Latn-BA" sz="3100" kern="1200" dirty="0"/>
            <a:t> preko online platforme; učenici </a:t>
          </a:r>
          <a:r>
            <a:rPr lang="bs-Latn-BA" sz="3100" kern="1200" dirty="0" smtClean="0"/>
            <a:t>biraju područje već pri upisu </a:t>
          </a:r>
          <a:endParaRPr lang="en-US" sz="3100" kern="1200" dirty="0"/>
        </a:p>
      </dsp:txBody>
      <dsp:txXfrm>
        <a:off x="60116" y="2999079"/>
        <a:ext cx="6331711" cy="11112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98842B5-AF59-4C77-B56A-EB25FAE52493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C6B2F25-C8A2-4E81-A6F2-568D647C36FC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3204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42B5-AF59-4C77-B56A-EB25FAE52493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2F25-C8A2-4E81-A6F2-568D647C36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741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42B5-AF59-4C77-B56A-EB25FAE52493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2F25-C8A2-4E81-A6F2-568D647C36F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1775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42B5-AF59-4C77-B56A-EB25FAE52493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2F25-C8A2-4E81-A6F2-568D647C36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035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42B5-AF59-4C77-B56A-EB25FAE52493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2F25-C8A2-4E81-A6F2-568D647C36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148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42B5-AF59-4C77-B56A-EB25FAE52493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2F25-C8A2-4E81-A6F2-568D647C36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628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42B5-AF59-4C77-B56A-EB25FAE52493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2F25-C8A2-4E81-A6F2-568D647C36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786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42B5-AF59-4C77-B56A-EB25FAE52493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2F25-C8A2-4E81-A6F2-568D647C36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071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42B5-AF59-4C77-B56A-EB25FAE52493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2F25-C8A2-4E81-A6F2-568D647C36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21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42B5-AF59-4C77-B56A-EB25FAE52493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2F25-C8A2-4E81-A6F2-568D647C36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494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42B5-AF59-4C77-B56A-EB25FAE52493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2F25-C8A2-4E81-A6F2-568D647C36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131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798842B5-AF59-4C77-B56A-EB25FAE52493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2C6B2F25-C8A2-4E81-A6F2-568D647C36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546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contact@2gimnazija.edu.b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F46DCAF-7958-4322-BECF-D982BCCB1C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978660" y="5462458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19C6815C-6B18-4EEF-8C5C-195646323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9980" y="4208424"/>
            <a:ext cx="9966960" cy="1325880"/>
          </a:xfrm>
        </p:spPr>
        <p:txBody>
          <a:bodyPr>
            <a:normAutofit/>
          </a:bodyPr>
          <a:lstStyle/>
          <a:p>
            <a:r>
              <a:rPr lang="en-US" sz="5600"/>
              <a:t>Druga gimnazija sarajevo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79E7213-D324-41E6-B3B6-C5643B22DD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1"/>
            <a:ext cx="11722100" cy="3964584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E63846-402F-497F-8699-25461FCA6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144" y="1122210"/>
            <a:ext cx="5236268" cy="2225413"/>
          </a:xfrm>
          <a:prstGeom prst="rect">
            <a:avLst/>
          </a:prstGeom>
        </p:spPr>
      </p:pic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EBC76115-37DC-4BD3-BC68-68BA0A7EB4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264" y="701092"/>
            <a:ext cx="3109676" cy="3047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377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ree in front of a building&#10;&#10;Description automatically generated">
            <a:extLst>
              <a:ext uri="{FF2B5EF4-FFF2-40B4-BE49-F238E27FC236}">
                <a16:creationId xmlns:a16="http://schemas.microsoft.com/office/drawing/2014/main" id="{14ED1DB4-CED4-4EEB-965B-9F630859AA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80"/>
          <a:stretch/>
        </p:blipFill>
        <p:spPr>
          <a:xfrm>
            <a:off x="223521" y="206734"/>
            <a:ext cx="11719928" cy="641885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F0BBC62-8C49-46B5-B6ED-E286EABD0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O </a:t>
            </a:r>
            <a:r>
              <a:rPr lang="bs-Latn-BA" dirty="0">
                <a:solidFill>
                  <a:schemeClr val="tx1"/>
                </a:solidFill>
              </a:rPr>
              <a:t>školi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934866-89E8-4F03-AFED-072AF0B0FD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874520"/>
            <a:ext cx="9872871" cy="4038600"/>
          </a:xfrm>
        </p:spPr>
        <p:txBody>
          <a:bodyPr/>
          <a:lstStyle/>
          <a:p>
            <a:endParaRPr lang="bs-Latn-BA" sz="2400" dirty="0">
              <a:solidFill>
                <a:schemeClr val="tx1"/>
              </a:solidFill>
            </a:endParaRPr>
          </a:p>
          <a:p>
            <a:r>
              <a:rPr lang="bs-Latn-BA" sz="2800" dirty="0">
                <a:solidFill>
                  <a:schemeClr val="tx1"/>
                </a:solidFill>
              </a:rPr>
              <a:t>Osnovana </a:t>
            </a:r>
            <a:r>
              <a:rPr lang="bs-Latn-BA" sz="2800" dirty="0" smtClean="0">
                <a:solidFill>
                  <a:schemeClr val="tx1"/>
                </a:solidFill>
              </a:rPr>
              <a:t>1905</a:t>
            </a:r>
            <a:r>
              <a:rPr lang="bs-Latn-BA" sz="2800" dirty="0">
                <a:solidFill>
                  <a:schemeClr val="tx1"/>
                </a:solidFill>
              </a:rPr>
              <a:t>. godine</a:t>
            </a:r>
          </a:p>
          <a:p>
            <a:r>
              <a:rPr lang="bs-Latn-BA" sz="2800" dirty="0">
                <a:solidFill>
                  <a:schemeClr val="tx1"/>
                </a:solidFill>
              </a:rPr>
              <a:t>Direktor škole: prof. </a:t>
            </a:r>
            <a:r>
              <a:rPr lang="bs-Latn-BA" sz="2800" dirty="0" err="1">
                <a:solidFill>
                  <a:schemeClr val="tx1"/>
                </a:solidFill>
              </a:rPr>
              <a:t>Seid</a:t>
            </a:r>
            <a:r>
              <a:rPr lang="bs-Latn-BA" sz="2800" dirty="0">
                <a:solidFill>
                  <a:schemeClr val="tx1"/>
                </a:solidFill>
              </a:rPr>
              <a:t> </a:t>
            </a:r>
            <a:r>
              <a:rPr lang="bs-Latn-BA" sz="2800" dirty="0" err="1">
                <a:solidFill>
                  <a:schemeClr val="tx1"/>
                </a:solidFill>
              </a:rPr>
              <a:t>Alibegović</a:t>
            </a:r>
            <a:endParaRPr lang="en-US" sz="2800" dirty="0">
              <a:solidFill>
                <a:schemeClr val="tx1"/>
              </a:solidFill>
            </a:endParaRPr>
          </a:p>
          <a:p>
            <a:r>
              <a:rPr lang="en-US" sz="2800" dirty="0" err="1">
                <a:solidFill>
                  <a:schemeClr val="tx1"/>
                </a:solidFill>
              </a:rPr>
              <a:t>Škola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mnogih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uspješnih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ličnosti</a:t>
            </a:r>
            <a:r>
              <a:rPr lang="bs-Latn-BA" sz="2800" dirty="0" smtClean="0">
                <a:solidFill>
                  <a:schemeClr val="tx1"/>
                </a:solidFill>
              </a:rPr>
              <a:t> (Zdravko Čolić, Željko Bebek, Kemal Monteno, dr. Abdulah Nakaš, Jakob Finci, ...)</a:t>
            </a:r>
            <a:endParaRPr lang="bs-Latn-BA" sz="2800" dirty="0">
              <a:solidFill>
                <a:schemeClr val="tx1"/>
              </a:solidFill>
            </a:endParaRPr>
          </a:p>
          <a:p>
            <a:r>
              <a:rPr lang="bs-Latn-BA" sz="2800" dirty="0">
                <a:solidFill>
                  <a:schemeClr val="tx1"/>
                </a:solidFill>
              </a:rPr>
              <a:t>Tri nastavna </a:t>
            </a:r>
            <a:r>
              <a:rPr lang="bs-Latn-BA" sz="2800" dirty="0" smtClean="0">
                <a:solidFill>
                  <a:schemeClr val="tx1"/>
                </a:solidFill>
              </a:rPr>
              <a:t>programa (Nacionalni/gimnazijski program, IB Middle Years Program i IB Diploma Program)</a:t>
            </a:r>
            <a:endParaRPr lang="bs-Latn-BA" sz="2800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191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7DC0A38-3088-4D10-A8A9-A58BDD470C1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" name="Picture 4" descr="A group of people in a living room&#10;&#10;Description automatically generated">
            <a:extLst>
              <a:ext uri="{FF2B5EF4-FFF2-40B4-BE49-F238E27FC236}">
                <a16:creationId xmlns:a16="http://schemas.microsoft.com/office/drawing/2014/main" id="{5D7D0D0E-8B03-422E-8CC1-69DF70AC0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6" r="1" b="1"/>
          <a:stretch/>
        </p:blipFill>
        <p:spPr>
          <a:xfrm>
            <a:off x="231140" y="246888"/>
            <a:ext cx="11732261" cy="638251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28A0CCE-420F-4D18-B8B0-AD7496CBE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</p:spPr>
        <p:txBody>
          <a:bodyPr>
            <a:normAutofit/>
          </a:bodyPr>
          <a:lstStyle/>
          <a:p>
            <a:r>
              <a:rPr lang="bs-Latn-BA">
                <a:solidFill>
                  <a:schemeClr val="bg1"/>
                </a:solidFill>
              </a:rPr>
              <a:t>Opremljenost škole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D89209-2DE8-417F-91E2-F0073132EA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9872871" cy="4038600"/>
          </a:xfrm>
        </p:spPr>
        <p:txBody>
          <a:bodyPr>
            <a:normAutofit/>
          </a:bodyPr>
          <a:lstStyle/>
          <a:p>
            <a:r>
              <a:rPr lang="en-US" dirty="0" err="1">
                <a:solidFill>
                  <a:schemeClr val="bg1"/>
                </a:solidFill>
              </a:rPr>
              <a:t>Najmodernija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bs-Latn-BA" dirty="0" err="1">
                <a:solidFill>
                  <a:schemeClr val="bg1"/>
                </a:solidFill>
              </a:rPr>
              <a:t>nastavn</a:t>
            </a:r>
            <a:r>
              <a:rPr lang="en-US" dirty="0">
                <a:solidFill>
                  <a:schemeClr val="bg1"/>
                </a:solidFill>
              </a:rPr>
              <a:t>a</a:t>
            </a:r>
            <a:r>
              <a:rPr lang="bs-Latn-BA" dirty="0">
                <a:solidFill>
                  <a:schemeClr val="bg1"/>
                </a:solidFill>
              </a:rPr>
              <a:t> </a:t>
            </a:r>
            <a:r>
              <a:rPr lang="bs-Latn-BA" dirty="0" err="1">
                <a:solidFill>
                  <a:schemeClr val="bg1"/>
                </a:solidFill>
              </a:rPr>
              <a:t>pomag</a:t>
            </a:r>
            <a:r>
              <a:rPr lang="en-US" dirty="0">
                <a:solidFill>
                  <a:schemeClr val="bg1"/>
                </a:solidFill>
              </a:rPr>
              <a:t>ala</a:t>
            </a:r>
            <a:r>
              <a:rPr lang="bs-Latn-BA" dirty="0">
                <a:solidFill>
                  <a:schemeClr val="bg1"/>
                </a:solidFill>
              </a:rPr>
              <a:t> i </a:t>
            </a:r>
            <a:r>
              <a:rPr lang="bs-Latn-BA" dirty="0" err="1">
                <a:solidFill>
                  <a:schemeClr val="bg1"/>
                </a:solidFill>
              </a:rPr>
              <a:t>informatičk</a:t>
            </a:r>
            <a:r>
              <a:rPr lang="en-US" dirty="0">
                <a:solidFill>
                  <a:schemeClr val="bg1"/>
                </a:solidFill>
              </a:rPr>
              <a:t>a </a:t>
            </a:r>
            <a:r>
              <a:rPr lang="bs-Latn-BA" dirty="0">
                <a:solidFill>
                  <a:schemeClr val="bg1"/>
                </a:solidFill>
              </a:rPr>
              <a:t>opre</a:t>
            </a:r>
            <a:r>
              <a:rPr lang="en-US" dirty="0">
                <a:solidFill>
                  <a:schemeClr val="bg1"/>
                </a:solidFill>
              </a:rPr>
              <a:t>ma</a:t>
            </a:r>
            <a:endParaRPr lang="bs-Latn-BA" dirty="0">
              <a:solidFill>
                <a:schemeClr val="bg1"/>
              </a:solidFill>
            </a:endParaRPr>
          </a:p>
          <a:p>
            <a:r>
              <a:rPr lang="bs-Latn-BA" dirty="0">
                <a:solidFill>
                  <a:schemeClr val="bg1"/>
                </a:solidFill>
              </a:rPr>
              <a:t>Dva kabineta informatike sa 45 kompjutera</a:t>
            </a:r>
          </a:p>
          <a:p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Školski</a:t>
            </a:r>
            <a:r>
              <a:rPr lang="en-US" dirty="0">
                <a:solidFill>
                  <a:schemeClr val="bg1"/>
                </a:solidFill>
              </a:rPr>
              <a:t> W</a:t>
            </a:r>
            <a:r>
              <a:rPr lang="bs-Latn-BA" dirty="0">
                <a:solidFill>
                  <a:schemeClr val="bg1"/>
                </a:solidFill>
              </a:rPr>
              <a:t>i-fi</a:t>
            </a:r>
            <a:r>
              <a:rPr lang="en-US" dirty="0">
                <a:solidFill>
                  <a:schemeClr val="bg1"/>
                </a:solidFill>
              </a:rPr>
              <a:t> </a:t>
            </a:r>
            <a:endParaRPr lang="bs-Latn-BA" dirty="0">
              <a:solidFill>
                <a:schemeClr val="bg1"/>
              </a:solidFill>
            </a:endParaRPr>
          </a:p>
          <a:p>
            <a:r>
              <a:rPr lang="bs-Latn-BA" dirty="0">
                <a:solidFill>
                  <a:schemeClr val="bg1"/>
                </a:solidFill>
              </a:rPr>
              <a:t>Nedavno adaptirane dvije fiskulturne sale i svlačionice</a:t>
            </a:r>
          </a:p>
          <a:p>
            <a:r>
              <a:rPr lang="bs-Latn-BA" dirty="0">
                <a:solidFill>
                  <a:schemeClr val="bg1"/>
                </a:solidFill>
              </a:rPr>
              <a:t>Školska biblioteka sa čitaonicom</a:t>
            </a:r>
          </a:p>
          <a:p>
            <a:r>
              <a:rPr lang="bs-Latn-BA" dirty="0">
                <a:solidFill>
                  <a:schemeClr val="bg1"/>
                </a:solidFill>
              </a:rPr>
              <a:t>U hodnicima se nalazi moderan namještaj za odmor</a:t>
            </a:r>
          </a:p>
          <a:p>
            <a:r>
              <a:rPr lang="bs-Latn-BA" dirty="0">
                <a:solidFill>
                  <a:schemeClr val="bg1"/>
                </a:solidFill>
              </a:rPr>
              <a:t>Ormarići za </a:t>
            </a:r>
            <a:r>
              <a:rPr lang="en-US" dirty="0">
                <a:solidFill>
                  <a:schemeClr val="bg1"/>
                </a:solidFill>
              </a:rPr>
              <a:t>IB </a:t>
            </a:r>
            <a:r>
              <a:rPr lang="bs-Latn-BA" dirty="0">
                <a:solidFill>
                  <a:schemeClr val="bg1"/>
                </a:solidFill>
              </a:rPr>
              <a:t>učenike</a:t>
            </a:r>
          </a:p>
          <a:p>
            <a:endParaRPr lang="bs-Latn-BA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349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BFA5E-D0FC-48EA-9452-FA5FFCCFC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145" y="609599"/>
            <a:ext cx="3364378" cy="5606143"/>
          </a:xfrm>
        </p:spPr>
        <p:txBody>
          <a:bodyPr>
            <a:normAutofit/>
          </a:bodyPr>
          <a:lstStyle/>
          <a:p>
            <a:r>
              <a:rPr lang="bs-Latn-BA" sz="4800"/>
              <a:t>Nastavni proces</a:t>
            </a:r>
            <a:endParaRPr lang="en-US" sz="48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ED87A6D-BFF0-4DFF-9E98-B53EB0E9D8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1380331"/>
              </p:ext>
            </p:extLst>
          </p:nvPr>
        </p:nvGraphicFramePr>
        <p:xfrm>
          <a:off x="4545013" y="1199858"/>
          <a:ext cx="6451943" cy="446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006841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7DC04-F925-4FD6-B54E-82AE183E6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8564" y="609600"/>
            <a:ext cx="3912583" cy="1356360"/>
          </a:xfrm>
        </p:spPr>
        <p:txBody>
          <a:bodyPr>
            <a:normAutofit/>
          </a:bodyPr>
          <a:lstStyle/>
          <a:p>
            <a:r>
              <a:rPr lang="bs-Latn-BA" sz="3200" dirty="0"/>
              <a:t>IB </a:t>
            </a:r>
            <a:r>
              <a:rPr lang="bs-Latn-BA" sz="3200" dirty="0" err="1"/>
              <a:t>Middle</a:t>
            </a:r>
            <a:r>
              <a:rPr lang="bs-Latn-BA" sz="3200" dirty="0"/>
              <a:t> </a:t>
            </a:r>
            <a:r>
              <a:rPr lang="bs-Latn-BA" sz="3200" dirty="0" err="1"/>
              <a:t>Years</a:t>
            </a:r>
            <a:r>
              <a:rPr lang="bs-Latn-BA" sz="3200" dirty="0"/>
              <a:t> </a:t>
            </a:r>
            <a:r>
              <a:rPr lang="bs-Latn-BA" sz="3200" dirty="0" err="1"/>
              <a:t>Programme</a:t>
            </a:r>
            <a:endParaRPr lang="en-US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C08BAB-B7D8-4EA6-8978-666C99732C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517" y="857675"/>
            <a:ext cx="5140669" cy="514066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B16601-6D60-43BA-9DD9-CBA541F9A5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8564" y="2057400"/>
            <a:ext cx="3912583" cy="4038600"/>
          </a:xfrm>
        </p:spPr>
        <p:txBody>
          <a:bodyPr>
            <a:normAutofit fontScale="92500" lnSpcReduction="10000"/>
          </a:bodyPr>
          <a:lstStyle/>
          <a:p>
            <a:r>
              <a:rPr lang="bs-Latn-BA" sz="2400" dirty="0"/>
              <a:t>Međunarodno priznat program obrazovanja</a:t>
            </a:r>
            <a:r>
              <a:rPr lang="en-US" sz="2400" dirty="0"/>
              <a:t> na </a:t>
            </a:r>
            <a:r>
              <a:rPr lang="en-US" sz="2400" dirty="0" err="1"/>
              <a:t>engleskom</a:t>
            </a:r>
            <a:r>
              <a:rPr lang="en-US" sz="2400" dirty="0"/>
              <a:t> </a:t>
            </a:r>
            <a:r>
              <a:rPr lang="en-US" sz="2400" dirty="0" err="1"/>
              <a:t>jeziku</a:t>
            </a:r>
            <a:endParaRPr lang="bs-Latn-BA" sz="2400" dirty="0"/>
          </a:p>
          <a:p>
            <a:r>
              <a:rPr lang="bs-Latn-BA" sz="2400" dirty="0"/>
              <a:t>Dvanaest predmeta (+ vjeronauka/kultura religija)</a:t>
            </a:r>
          </a:p>
          <a:p>
            <a:r>
              <a:rPr lang="bs-Latn-BA" sz="2400" dirty="0"/>
              <a:t>Sticanje </a:t>
            </a:r>
            <a:r>
              <a:rPr lang="bs-Latn-BA" sz="2400" dirty="0" smtClean="0"/>
              <a:t>međunar</a:t>
            </a:r>
            <a:r>
              <a:rPr lang="en-US" sz="2400" dirty="0" smtClean="0"/>
              <a:t>o</a:t>
            </a:r>
            <a:r>
              <a:rPr lang="bs-Latn-BA" sz="2400" dirty="0" smtClean="0"/>
              <a:t>dne </a:t>
            </a:r>
            <a:r>
              <a:rPr lang="bs-Latn-BA" sz="2400" dirty="0"/>
              <a:t>kao i bh. svjedodžbe</a:t>
            </a:r>
          </a:p>
          <a:p>
            <a:r>
              <a:rPr lang="bs-Latn-BA" sz="2400" dirty="0"/>
              <a:t>Ocjene – od 1 do </a:t>
            </a:r>
            <a:r>
              <a:rPr lang="bs-Latn-BA" sz="2400" dirty="0" smtClean="0"/>
              <a:t>7 (Četiri  kriterija za ocjenjivanje)</a:t>
            </a:r>
          </a:p>
          <a:p>
            <a:r>
              <a:rPr lang="bs-Latn-BA" sz="2400" dirty="0" smtClean="0"/>
              <a:t>Community project/Personal project (društveno koristan projekat/lični projekat)</a:t>
            </a:r>
            <a:endParaRPr lang="bs-Latn-BA" sz="2400" dirty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531365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hade val="95000"/>
            <a:satMod val="1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E8DBDA3-652C-4F87-B53B-7F73AC8F4FF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12191999" cy="6857999"/>
          </a:xfrm>
          <a:prstGeom prst="rect">
            <a:avLst/>
          </a:prstGeom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2187232-3845-418F-A17C-C138F01D98A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55058" cy="6858000"/>
          </a:xfrm>
          <a:prstGeom prst="rect">
            <a:avLst/>
          </a:prstGeom>
          <a:solidFill>
            <a:schemeClr val="accent1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0C1345-65E8-4B0D-8A85-D298B6E48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009" y="873457"/>
            <a:ext cx="3273042" cy="5222543"/>
          </a:xfrm>
        </p:spPr>
        <p:txBody>
          <a:bodyPr>
            <a:normAutofit/>
          </a:bodyPr>
          <a:lstStyle/>
          <a:p>
            <a:r>
              <a:rPr lang="bs-Latn-BA" sz="2800" dirty="0" smtClean="0">
                <a:solidFill>
                  <a:srgbClr val="FFFFFF"/>
                </a:solidFill>
              </a:rPr>
              <a:t>Nacionalni program/gimnazijski program</a:t>
            </a:r>
            <a:endParaRPr lang="en-US" sz="28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6AD4CD-E3DF-4FDD-BF47-6AA5B28022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5081" y="873457"/>
            <a:ext cx="6020790" cy="5222543"/>
          </a:xfrm>
        </p:spPr>
        <p:txBody>
          <a:bodyPr anchor="ctr">
            <a:normAutofit fontScale="62500" lnSpcReduction="20000"/>
          </a:bodyPr>
          <a:lstStyle/>
          <a:p>
            <a:r>
              <a:rPr lang="bs-Latn-BA" sz="3600" b="1" dirty="0">
                <a:solidFill>
                  <a:schemeClr val="tx1"/>
                </a:solidFill>
              </a:rPr>
              <a:t>Izborna područja:</a:t>
            </a:r>
          </a:p>
          <a:p>
            <a:pPr marL="457200" indent="-457200">
              <a:buFont typeface="+mj-lt"/>
              <a:buAutoNum type="arabicPeriod"/>
            </a:pPr>
            <a:r>
              <a:rPr lang="bs-Latn-BA" sz="3600" dirty="0">
                <a:solidFill>
                  <a:schemeClr val="tx1"/>
                </a:solidFill>
              </a:rPr>
              <a:t>Matematičko-informatičko izborno </a:t>
            </a:r>
            <a:r>
              <a:rPr lang="bs-Latn-BA" sz="3600" dirty="0" smtClean="0">
                <a:solidFill>
                  <a:schemeClr val="tx1"/>
                </a:solidFill>
              </a:rPr>
              <a:t>područje (fokus na predmetima matematika, informatika, fizika</a:t>
            </a:r>
            <a:r>
              <a:rPr lang="bs-Latn-BA" sz="3600" dirty="0" smtClean="0">
                <a:solidFill>
                  <a:schemeClr val="tx1"/>
                </a:solidFill>
              </a:rPr>
              <a:t>)</a:t>
            </a:r>
            <a:endParaRPr lang="en-US" sz="3600" dirty="0" smtClean="0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3600" dirty="0" smtClean="0">
                <a:solidFill>
                  <a:schemeClr val="tx1"/>
                </a:solidFill>
              </a:rPr>
              <a:t>IT </a:t>
            </a:r>
            <a:r>
              <a:rPr lang="en-US" sz="3600" dirty="0" err="1" smtClean="0">
                <a:solidFill>
                  <a:schemeClr val="tx1"/>
                </a:solidFill>
              </a:rPr>
              <a:t>usmjerenje</a:t>
            </a:r>
            <a:r>
              <a:rPr lang="en-US" sz="3600" dirty="0" smtClean="0">
                <a:solidFill>
                  <a:schemeClr val="tx1"/>
                </a:solidFill>
              </a:rPr>
              <a:t> (</a:t>
            </a:r>
            <a:r>
              <a:rPr lang="en-US" sz="3600" dirty="0" err="1" smtClean="0">
                <a:solidFill>
                  <a:schemeClr val="tx1"/>
                </a:solidFill>
              </a:rPr>
              <a:t>informatičke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tehnologije</a:t>
            </a:r>
            <a:r>
              <a:rPr lang="en-US" sz="3600" dirty="0" smtClean="0">
                <a:solidFill>
                  <a:schemeClr val="tx1"/>
                </a:solidFill>
              </a:rPr>
              <a:t>)</a:t>
            </a:r>
            <a:endParaRPr lang="bs-Latn-BA" sz="3600" dirty="0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bs-Latn-BA" sz="3600" dirty="0">
                <a:solidFill>
                  <a:schemeClr val="tx1"/>
                </a:solidFill>
              </a:rPr>
              <a:t>Jezičko izborno </a:t>
            </a:r>
            <a:r>
              <a:rPr lang="bs-Latn-BA" sz="3600" dirty="0" smtClean="0">
                <a:solidFill>
                  <a:schemeClr val="tx1"/>
                </a:solidFill>
              </a:rPr>
              <a:t>područje (učenje engleskog, njemačkog, francuskog, italijanskog)</a:t>
            </a:r>
            <a:endParaRPr lang="bs-Latn-BA" sz="3600" dirty="0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bs-Latn-BA" sz="3600" dirty="0">
                <a:solidFill>
                  <a:schemeClr val="tx1"/>
                </a:solidFill>
              </a:rPr>
              <a:t>Prirodno izborno </a:t>
            </a:r>
            <a:r>
              <a:rPr lang="bs-Latn-BA" sz="3600" dirty="0" smtClean="0">
                <a:solidFill>
                  <a:schemeClr val="tx1"/>
                </a:solidFill>
              </a:rPr>
              <a:t>područje (fokus na predmetima biologija, fizika, hemija)</a:t>
            </a:r>
            <a:endParaRPr lang="bs-Latn-BA" sz="3600" dirty="0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bs-Latn-BA" sz="3600" dirty="0">
                <a:solidFill>
                  <a:schemeClr val="tx1"/>
                </a:solidFill>
              </a:rPr>
              <a:t>Društveno izborno </a:t>
            </a:r>
            <a:r>
              <a:rPr lang="bs-Latn-BA" sz="3600" dirty="0" smtClean="0">
                <a:solidFill>
                  <a:schemeClr val="tx1"/>
                </a:solidFill>
              </a:rPr>
              <a:t>područje (fokus na predmetima historija, geografija)</a:t>
            </a:r>
          </a:p>
          <a:p>
            <a:pPr marL="457200" indent="-457200">
              <a:buFont typeface="+mj-lt"/>
              <a:buAutoNum type="arabicPeriod"/>
            </a:pPr>
            <a:r>
              <a:rPr lang="bs-Latn-BA" sz="3600" dirty="0" smtClean="0">
                <a:solidFill>
                  <a:schemeClr val="tx1"/>
                </a:solidFill>
              </a:rPr>
              <a:t>Opšte izborno područje</a:t>
            </a:r>
          </a:p>
          <a:p>
            <a:pPr marL="457200" indent="-457200">
              <a:buFont typeface="+mj-lt"/>
              <a:buAutoNum type="arabicPeriod"/>
            </a:pPr>
            <a:r>
              <a:rPr lang="bs-Latn-BA" sz="3600" dirty="0" smtClean="0">
                <a:solidFill>
                  <a:schemeClr val="tx1"/>
                </a:solidFill>
              </a:rPr>
              <a:t>Bilingvalni smjer (nastava na njemačkom se izvodi na mininalno dva predmeta)</a:t>
            </a:r>
            <a:endParaRPr lang="bs-Latn-BA" sz="3600" dirty="0">
              <a:solidFill>
                <a:schemeClr val="tx1"/>
              </a:solidFill>
            </a:endParaRPr>
          </a:p>
          <a:p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691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B43C16-4910-47B9-86B5-6EEE50DC7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064" y="609600"/>
            <a:ext cx="6993914" cy="1356360"/>
          </a:xfrm>
        </p:spPr>
        <p:txBody>
          <a:bodyPr>
            <a:normAutofit/>
          </a:bodyPr>
          <a:lstStyle/>
          <a:p>
            <a:r>
              <a:rPr lang="bs-Latn-BA" dirty="0"/>
              <a:t>IB Diploma </a:t>
            </a:r>
            <a:r>
              <a:rPr lang="bs-Latn-BA" dirty="0" err="1"/>
              <a:t>Programme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118741-3EF9-459E-A3A9-5E25E23958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7064" y="2057400"/>
            <a:ext cx="6993914" cy="4038600"/>
          </a:xfrm>
        </p:spPr>
        <p:txBody>
          <a:bodyPr>
            <a:normAutofit fontScale="85000" lnSpcReduction="20000"/>
          </a:bodyPr>
          <a:lstStyle/>
          <a:p>
            <a:r>
              <a:rPr lang="bs-Latn-BA" sz="3200" dirty="0"/>
              <a:t>Međunarodni program</a:t>
            </a:r>
          </a:p>
          <a:p>
            <a:r>
              <a:rPr lang="bs-Latn-BA" sz="3200" dirty="0"/>
              <a:t>Mogućnost samostalnog odabira predmeta iz šest grupa </a:t>
            </a:r>
            <a:r>
              <a:rPr lang="bs-Latn-BA" sz="3200" dirty="0" smtClean="0"/>
              <a:t>predmeta </a:t>
            </a:r>
            <a:endParaRPr lang="en-US" sz="3200" dirty="0"/>
          </a:p>
          <a:p>
            <a:r>
              <a:rPr lang="en-US" sz="3200" dirty="0" err="1"/>
              <a:t>Sticanje</a:t>
            </a:r>
            <a:r>
              <a:rPr lang="en-US" sz="3200" dirty="0"/>
              <a:t> </a:t>
            </a:r>
            <a:r>
              <a:rPr lang="en-US" sz="3200" dirty="0" err="1"/>
              <a:t>svjetski</a:t>
            </a:r>
            <a:r>
              <a:rPr lang="en-US" sz="3200" dirty="0"/>
              <a:t> </a:t>
            </a:r>
            <a:r>
              <a:rPr lang="en-US" sz="3200" dirty="0" err="1"/>
              <a:t>priznate</a:t>
            </a:r>
            <a:r>
              <a:rPr lang="en-US" sz="3200" dirty="0"/>
              <a:t> </a:t>
            </a:r>
            <a:r>
              <a:rPr lang="en-US" sz="3200" dirty="0" err="1" smtClean="0"/>
              <a:t>diplome</a:t>
            </a:r>
            <a:endParaRPr lang="bs-Latn-BA" sz="3200" dirty="0" smtClean="0"/>
          </a:p>
          <a:p>
            <a:r>
              <a:rPr lang="bs-Latn-BA" sz="3200" dirty="0" smtClean="0"/>
              <a:t>Creativity Activity Service (CAS) – obavezan društveno koristan rad</a:t>
            </a:r>
          </a:p>
          <a:p>
            <a:r>
              <a:rPr lang="bs-Latn-BA" sz="3200" dirty="0" smtClean="0"/>
              <a:t>Nakon dvije godine školovanja polažu se finalni ispiti koji se ocjenjuju eksterno</a:t>
            </a:r>
          </a:p>
          <a:p>
            <a:r>
              <a:rPr lang="bs-Latn-BA" sz="3200" dirty="0" smtClean="0"/>
              <a:t>Olakšava upis na inostrane univerzitete, jer je diploma priznata u cijelom svijetu </a:t>
            </a:r>
            <a:endParaRPr lang="bs-Latn-BA" sz="3200" dirty="0"/>
          </a:p>
          <a:p>
            <a:endParaRPr lang="en-US" dirty="0"/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36950378-E4AD-4052-A0D1-8B948079D7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5610" y="1891657"/>
            <a:ext cx="3135414" cy="3072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3263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A2212-FDDB-4521-B2F2-84F643EE1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704" y="609600"/>
            <a:ext cx="5364444" cy="1356360"/>
          </a:xfrm>
        </p:spPr>
        <p:txBody>
          <a:bodyPr>
            <a:normAutofit/>
          </a:bodyPr>
          <a:lstStyle/>
          <a:p>
            <a:r>
              <a:rPr lang="bs-Latn-BA" dirty="0"/>
              <a:t>DSD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0B3D1F-913B-47B8-9E6B-413356510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064" y="1762788"/>
            <a:ext cx="4593715" cy="333044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ADAF08-239E-4E81-9649-EF8A79AACD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6703" y="2057400"/>
            <a:ext cx="5364444" cy="4038600"/>
          </a:xfrm>
        </p:spPr>
        <p:txBody>
          <a:bodyPr>
            <a:normAutofit/>
          </a:bodyPr>
          <a:lstStyle/>
          <a:p>
            <a:r>
              <a:rPr lang="bs-Latn-BA" sz="2800" dirty="0"/>
              <a:t>Intenzivno učenje njemačkog jezika</a:t>
            </a:r>
          </a:p>
          <a:p>
            <a:r>
              <a:rPr lang="bs-Latn-BA" sz="2800" dirty="0"/>
              <a:t>Namijenjen </a:t>
            </a:r>
            <a:r>
              <a:rPr lang="bs-Latn-BA" sz="2800" dirty="0" smtClean="0"/>
              <a:t>učenicima </a:t>
            </a:r>
            <a:r>
              <a:rPr lang="bs-Latn-BA" sz="2800" dirty="0"/>
              <a:t>koji već imaju dobro predznanje</a:t>
            </a:r>
          </a:p>
          <a:p>
            <a:r>
              <a:rPr lang="bs-Latn-BA" sz="2800" dirty="0" smtClean="0"/>
              <a:t>Četiri </a:t>
            </a:r>
            <a:r>
              <a:rPr lang="bs-Latn-BA" sz="2800" dirty="0"/>
              <a:t>časa sedmično kroz sve četiri godine školovanja</a:t>
            </a:r>
          </a:p>
          <a:p>
            <a:r>
              <a:rPr lang="bs-Latn-BA" sz="2800" dirty="0"/>
              <a:t>Dostizanje znanja n</a:t>
            </a:r>
            <a:r>
              <a:rPr lang="en-US" sz="2800" dirty="0"/>
              <a:t>a</a:t>
            </a:r>
            <a:r>
              <a:rPr lang="bs-Latn-BA" sz="2800" dirty="0"/>
              <a:t> nivou B2 ili C1</a:t>
            </a:r>
            <a:r>
              <a:rPr lang="en-US" sz="2800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2256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9F583B8-0D0A-4661-8EBE-2CC9618CED0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270184-0D0D-45D9-BC71-078A03AC6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8564" y="609600"/>
            <a:ext cx="3912583" cy="1356360"/>
          </a:xfrm>
        </p:spPr>
        <p:txBody>
          <a:bodyPr>
            <a:normAutofit/>
          </a:bodyPr>
          <a:lstStyle/>
          <a:p>
            <a:r>
              <a:rPr lang="bs-Latn-BA" sz="3600"/>
              <a:t>Sekcije</a:t>
            </a:r>
            <a:endParaRPr lang="en-US" sz="3600"/>
          </a:p>
        </p:txBody>
      </p:sp>
      <p:pic>
        <p:nvPicPr>
          <p:cNvPr id="9" name="Picture 8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7ABA2B31-DC72-4D69-9FED-96AEF85FD8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9" r="2" b="2"/>
          <a:stretch/>
        </p:blipFill>
        <p:spPr>
          <a:xfrm>
            <a:off x="3044814" y="3249974"/>
            <a:ext cx="4027002" cy="2877940"/>
          </a:xfrm>
          <a:prstGeom prst="rect">
            <a:avLst/>
          </a:prstGeom>
        </p:spPr>
      </p:pic>
      <p:pic>
        <p:nvPicPr>
          <p:cNvPr id="5" name="Picture 4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83669A0F-F7D4-4F2C-AA79-7306884FE1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6" r="592" b="-3"/>
          <a:stretch/>
        </p:blipFill>
        <p:spPr>
          <a:xfrm>
            <a:off x="721369" y="744836"/>
            <a:ext cx="4113439" cy="3161093"/>
          </a:xfrm>
          <a:custGeom>
            <a:avLst/>
            <a:gdLst>
              <a:gd name="connsiteX0" fmla="*/ 0 w 4113439"/>
              <a:gd name="connsiteY0" fmla="*/ 0 h 3161093"/>
              <a:gd name="connsiteX1" fmla="*/ 4113439 w 4113439"/>
              <a:gd name="connsiteY1" fmla="*/ 0 h 3161093"/>
              <a:gd name="connsiteX2" fmla="*/ 4113439 w 4113439"/>
              <a:gd name="connsiteY2" fmla="*/ 2344272 h 3161093"/>
              <a:gd name="connsiteX3" fmla="*/ 2157387 w 4113439"/>
              <a:gd name="connsiteY3" fmla="*/ 2344272 h 3161093"/>
              <a:gd name="connsiteX4" fmla="*/ 2157387 w 4113439"/>
              <a:gd name="connsiteY4" fmla="*/ 3161093 h 3161093"/>
              <a:gd name="connsiteX5" fmla="*/ 0 w 4113439"/>
              <a:gd name="connsiteY5" fmla="*/ 3161093 h 3161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13439" h="3161093">
                <a:moveTo>
                  <a:pt x="0" y="0"/>
                </a:moveTo>
                <a:lnTo>
                  <a:pt x="4113439" y="0"/>
                </a:lnTo>
                <a:lnTo>
                  <a:pt x="4113439" y="2344272"/>
                </a:lnTo>
                <a:lnTo>
                  <a:pt x="2157387" y="2344272"/>
                </a:lnTo>
                <a:lnTo>
                  <a:pt x="2157387" y="3161093"/>
                </a:lnTo>
                <a:lnTo>
                  <a:pt x="0" y="3161093"/>
                </a:lnTo>
                <a:close/>
              </a:path>
            </a:pathLst>
          </a:custGeom>
        </p:spPr>
      </p:pic>
      <p:pic>
        <p:nvPicPr>
          <p:cNvPr id="7" name="Picture 6" descr="A group of people on a court&#10;&#10;Description automatically generated">
            <a:extLst>
              <a:ext uri="{FF2B5EF4-FFF2-40B4-BE49-F238E27FC236}">
                <a16:creationId xmlns:a16="http://schemas.microsoft.com/office/drawing/2014/main" id="{13F37F22-78FD-4920-B0F7-FC65CBA06DC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14" r="20347" b="-4"/>
          <a:stretch/>
        </p:blipFill>
        <p:spPr>
          <a:xfrm>
            <a:off x="4992749" y="744837"/>
            <a:ext cx="2079068" cy="2344272"/>
          </a:xfrm>
          <a:prstGeom prst="rect">
            <a:avLst/>
          </a:prstGeom>
        </p:spPr>
      </p:pic>
      <p:pic>
        <p:nvPicPr>
          <p:cNvPr id="11" name="Picture 10" descr="A group of people on a stage&#10;&#10;Description automatically generated">
            <a:extLst>
              <a:ext uri="{FF2B5EF4-FFF2-40B4-BE49-F238E27FC236}">
                <a16:creationId xmlns:a16="http://schemas.microsoft.com/office/drawing/2014/main" id="{6BC5F1CC-5042-4AFF-BBC5-BE8ADAFF536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69" r="9362" b="-6"/>
          <a:stretch/>
        </p:blipFill>
        <p:spPr>
          <a:xfrm>
            <a:off x="731816" y="4076700"/>
            <a:ext cx="2146941" cy="205121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74CE4B-0574-4B7A-91EA-3887BEB747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8564" y="2057400"/>
            <a:ext cx="3912583" cy="4038600"/>
          </a:xfrm>
        </p:spPr>
        <p:txBody>
          <a:bodyPr>
            <a:normAutofit/>
          </a:bodyPr>
          <a:lstStyle/>
          <a:p>
            <a:r>
              <a:rPr lang="en-US" sz="1800"/>
              <a:t>24 različite sekcije, kao što su:</a:t>
            </a:r>
          </a:p>
          <a:p>
            <a:pPr marL="502920" indent="-457200">
              <a:buFont typeface="+mj-lt"/>
              <a:buAutoNum type="arabicPeriod"/>
            </a:pPr>
            <a:r>
              <a:rPr lang="en-US" sz="1800"/>
              <a:t>Klub matematičara</a:t>
            </a:r>
          </a:p>
          <a:p>
            <a:pPr marL="502920" indent="-457200">
              <a:buFont typeface="+mj-lt"/>
              <a:buAutoNum type="arabicPeriod"/>
            </a:pPr>
            <a:r>
              <a:rPr lang="en-US" sz="1800"/>
              <a:t>IT klub</a:t>
            </a:r>
          </a:p>
          <a:p>
            <a:pPr marL="502920" indent="-457200">
              <a:buFont typeface="+mj-lt"/>
              <a:buAutoNum type="arabicPeriod"/>
            </a:pPr>
            <a:r>
              <a:rPr lang="en-US" sz="1800"/>
              <a:t>Sportske sekcije</a:t>
            </a:r>
          </a:p>
          <a:p>
            <a:pPr marL="502920" indent="-457200">
              <a:buFont typeface="+mj-lt"/>
              <a:buAutoNum type="arabicPeriod"/>
            </a:pPr>
            <a:r>
              <a:rPr lang="en-US" sz="1800"/>
              <a:t>Horkestar</a:t>
            </a:r>
          </a:p>
          <a:p>
            <a:pPr marL="502920" indent="-457200">
              <a:buFont typeface="+mj-lt"/>
              <a:buAutoNum type="arabicPeriod"/>
            </a:pPr>
            <a:r>
              <a:rPr lang="en-US" sz="1800"/>
              <a:t>Dramske sekcije</a:t>
            </a:r>
            <a:endParaRPr lang="bs-Latn-BA" sz="1800"/>
          </a:p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514271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9">
            <a:extLst>
              <a:ext uri="{FF2B5EF4-FFF2-40B4-BE49-F238E27FC236}">
                <a16:creationId xmlns:a16="http://schemas.microsoft.com/office/drawing/2014/main" id="{17DC0A38-3088-4D10-A8A9-A58BDD470C1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" name="Picture 4" descr="A group of people standing in front of a building&#10;&#10;Description automatically generated">
            <a:extLst>
              <a:ext uri="{FF2B5EF4-FFF2-40B4-BE49-F238E27FC236}">
                <a16:creationId xmlns:a16="http://schemas.microsoft.com/office/drawing/2014/main" id="{8C34EDCA-D142-4D67-826F-0ED58BE0C7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49" b="1"/>
          <a:stretch/>
        </p:blipFill>
        <p:spPr>
          <a:xfrm>
            <a:off x="231140" y="246888"/>
            <a:ext cx="11732261" cy="638251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F00198B-A377-431D-894F-21475FAE0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</p:spPr>
        <p:txBody>
          <a:bodyPr>
            <a:normAutofit/>
          </a:bodyPr>
          <a:lstStyle/>
          <a:p>
            <a:r>
              <a:rPr lang="bs-Latn-BA">
                <a:solidFill>
                  <a:schemeClr val="bg1"/>
                </a:solidFill>
              </a:rPr>
              <a:t>Projekti razmjene učenika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BDC40-03AA-4A40-A0D2-8BBB461820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9872871" cy="4038600"/>
          </a:xfrm>
        </p:spPr>
        <p:txBody>
          <a:bodyPr>
            <a:normAutofit/>
          </a:bodyPr>
          <a:lstStyle/>
          <a:p>
            <a:r>
              <a:rPr lang="bs-Latn-BA" sz="2800" dirty="0">
                <a:solidFill>
                  <a:schemeClr val="bg1"/>
                </a:solidFill>
              </a:rPr>
              <a:t>Njemačka</a:t>
            </a:r>
          </a:p>
          <a:p>
            <a:r>
              <a:rPr lang="bs-Latn-BA" sz="2800" dirty="0">
                <a:solidFill>
                  <a:schemeClr val="bg1"/>
                </a:solidFill>
              </a:rPr>
              <a:t>Švedska</a:t>
            </a:r>
          </a:p>
          <a:p>
            <a:r>
              <a:rPr lang="bs-Latn-BA" sz="2800" dirty="0">
                <a:solidFill>
                  <a:schemeClr val="bg1"/>
                </a:solidFill>
              </a:rPr>
              <a:t>Italija</a:t>
            </a:r>
            <a:endParaRPr lang="en-US" sz="2800" dirty="0">
              <a:solidFill>
                <a:schemeClr val="bg1"/>
              </a:solidFill>
            </a:endParaRPr>
          </a:p>
          <a:p>
            <a:r>
              <a:rPr lang="en-US" sz="2800" dirty="0" err="1">
                <a:solidFill>
                  <a:schemeClr val="bg1"/>
                </a:solidFill>
              </a:rPr>
              <a:t>Turska</a:t>
            </a:r>
            <a:endParaRPr lang="en-US" sz="2800" dirty="0">
              <a:solidFill>
                <a:schemeClr val="bg1"/>
              </a:solidFill>
            </a:endParaRPr>
          </a:p>
          <a:p>
            <a:r>
              <a:rPr lang="en-US" sz="2800" dirty="0" err="1">
                <a:solidFill>
                  <a:schemeClr val="bg1"/>
                </a:solidFill>
              </a:rPr>
              <a:t>Mnoga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studijska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putovanja</a:t>
            </a:r>
            <a:endParaRPr lang="bs-Latn-BA" sz="2800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4976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2ABE273-A57A-4523-99C5-F4D7F451109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A15CF5-392D-404A-8095-DD2085F2FBA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noFill/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6EF2A2-3E08-493C-8989-35966A8BF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855" y="696686"/>
            <a:ext cx="3570511" cy="5399314"/>
          </a:xfrm>
        </p:spPr>
        <p:txBody>
          <a:bodyPr>
            <a:normAutofit/>
          </a:bodyPr>
          <a:lstStyle/>
          <a:p>
            <a:r>
              <a:rPr lang="bs-Latn-BA" sz="6600" dirty="0">
                <a:solidFill>
                  <a:srgbClr val="FFFFFF"/>
                </a:solidFill>
              </a:rPr>
              <a:t>Kontakti </a:t>
            </a:r>
            <a:endParaRPr lang="en-US" sz="6600" dirty="0">
              <a:solidFill>
                <a:srgbClr val="FFFFFF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D0F74E7-7AA9-4171-BCD1-C325B7632D0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653842" y="2054826"/>
            <a:ext cx="0" cy="274320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E1D258-0A85-4AA3-A72C-F902B5FC35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5319" y="959457"/>
            <a:ext cx="6359029" cy="5486400"/>
          </a:xfrm>
        </p:spPr>
        <p:txBody>
          <a:bodyPr anchor="ctr">
            <a:normAutofit/>
          </a:bodyPr>
          <a:lstStyle/>
          <a:p>
            <a:r>
              <a:rPr lang="bs-Latn-BA" sz="2800" b="1" dirty="0">
                <a:solidFill>
                  <a:srgbClr val="FFFFFF"/>
                </a:solidFill>
              </a:rPr>
              <a:t>WEB STRANICA ŠKOLE:</a:t>
            </a:r>
          </a:p>
          <a:p>
            <a:r>
              <a:rPr lang="bs-Latn-BA" sz="2800" b="1" dirty="0">
                <a:solidFill>
                  <a:srgbClr val="FFFFFF"/>
                </a:solidFill>
              </a:rPr>
              <a:t> </a:t>
            </a:r>
            <a:r>
              <a:rPr lang="bs-Latn-BA" sz="2800" dirty="0">
                <a:solidFill>
                  <a:srgbClr val="FFFFFF"/>
                </a:solidFill>
              </a:rPr>
              <a:t>2gimnazija.edu.ba</a:t>
            </a:r>
          </a:p>
          <a:p>
            <a:r>
              <a:rPr lang="bs-Latn-BA" sz="2800" b="1" dirty="0">
                <a:solidFill>
                  <a:srgbClr val="FFFFFF"/>
                </a:solidFill>
              </a:rPr>
              <a:t>E-mail:</a:t>
            </a:r>
          </a:p>
          <a:p>
            <a:r>
              <a:rPr lang="bs-Latn-BA" sz="2800" dirty="0">
                <a:solidFill>
                  <a:srgbClr val="FFFFFF"/>
                </a:solidFill>
              </a:rPr>
              <a:t> </a:t>
            </a:r>
            <a:r>
              <a:rPr lang="bs-Latn-BA" sz="2800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contact@2gimnazija.edu.ba</a:t>
            </a:r>
            <a:endParaRPr lang="bs-Latn-BA" sz="2800" dirty="0">
              <a:solidFill>
                <a:schemeClr val="tx1"/>
              </a:solidFill>
            </a:endParaRPr>
          </a:p>
          <a:p>
            <a:r>
              <a:rPr lang="bs-Latn-BA" sz="2800" b="1" dirty="0">
                <a:solidFill>
                  <a:srgbClr val="FFFFFF"/>
                </a:solidFill>
              </a:rPr>
              <a:t>Telefon:</a:t>
            </a:r>
          </a:p>
          <a:p>
            <a:r>
              <a:rPr lang="bs-Latn-BA" sz="2800" dirty="0">
                <a:solidFill>
                  <a:srgbClr val="FFFFFF"/>
                </a:solidFill>
              </a:rPr>
              <a:t> 033 586 361</a:t>
            </a:r>
            <a:endParaRPr lang="en-US" sz="2800" dirty="0">
              <a:solidFill>
                <a:srgbClr val="FFFFFF"/>
              </a:solidFill>
            </a:endParaRPr>
          </a:p>
          <a:p>
            <a:endParaRPr lang="en-US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8006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380</Words>
  <Application>Microsoft Office PowerPoint</Application>
  <PresentationFormat>Widescreen</PresentationFormat>
  <Paragraphs>66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Corbel</vt:lpstr>
      <vt:lpstr>Basis</vt:lpstr>
      <vt:lpstr>Druga gimnazija sarajevo</vt:lpstr>
      <vt:lpstr>O školi</vt:lpstr>
      <vt:lpstr>Opremljenost škole</vt:lpstr>
      <vt:lpstr>Nastavni proces</vt:lpstr>
      <vt:lpstr>IB Middle Years Programme</vt:lpstr>
      <vt:lpstr>Nacionalni program/gimnazijski program</vt:lpstr>
      <vt:lpstr>IB Diploma Programme</vt:lpstr>
      <vt:lpstr>DSD</vt:lpstr>
      <vt:lpstr>Sekcije</vt:lpstr>
      <vt:lpstr>Projekti razmjene učenika</vt:lpstr>
      <vt:lpstr>Kontakti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Druga gimnazija sarajevo</dc:title>
  <dc:creator>kamra maglic</dc:creator>
  <cp:lastModifiedBy>2Gimnazija</cp:lastModifiedBy>
  <cp:revision>6</cp:revision>
  <dcterms:created xsi:type="dcterms:W3CDTF">2019-04-17T14:10:07Z</dcterms:created>
  <dcterms:modified xsi:type="dcterms:W3CDTF">2020-04-15T17:21:40Z</dcterms:modified>
</cp:coreProperties>
</file>